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3"/>
  </p:notesMasterIdLst>
  <p:sldIdLst>
    <p:sldId id="257" r:id="rId2"/>
    <p:sldId id="258" r:id="rId3"/>
    <p:sldId id="260" r:id="rId4"/>
    <p:sldId id="264" r:id="rId5"/>
    <p:sldId id="263" r:id="rId6"/>
    <p:sldId id="265" r:id="rId7"/>
    <p:sldId id="266" r:id="rId8"/>
    <p:sldId id="267" r:id="rId9"/>
    <p:sldId id="262" r:id="rId10"/>
    <p:sldId id="259" r:id="rId11"/>
    <p:sldId id="268" r:id="rId12"/>
    <p:sldId id="276" r:id="rId13"/>
    <p:sldId id="277" r:id="rId14"/>
    <p:sldId id="278" r:id="rId15"/>
    <p:sldId id="269" r:id="rId16"/>
    <p:sldId id="273" r:id="rId17"/>
    <p:sldId id="274" r:id="rId18"/>
    <p:sldId id="275" r:id="rId19"/>
    <p:sldId id="272" r:id="rId20"/>
    <p:sldId id="270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442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C396D4-D8AA-438B-95F6-11BD14B0F067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B09254-1157-48E8-B7FE-F4E7D81352D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17</a:t>
            </a:fld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18</a:t>
            </a:fld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19</a:t>
            </a:fld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20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10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11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12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14</a:t>
            </a:fld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99EB99-4AF5-4D1D-8041-D3A2B5F96946}" type="slidenum">
              <a:rPr lang="ru-RU" smtClean="0"/>
              <a:pPr/>
              <a:t>15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7213268-E005-46E9-8FC8-2D99609966C6}" type="datetimeFigureOut">
              <a:rPr lang="ru-RU" smtClean="0"/>
              <a:pPr/>
              <a:t>15.06.2020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43D72A9C-BF17-496C-9650-C050AAEAC1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785813"/>
            <a:ext cx="8229600" cy="21431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МЕТОДИЧЕСКИЕ УЗЕЛКИ НА ПАМЯТЬ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pic>
        <p:nvPicPr>
          <p:cNvPr id="15362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3357563"/>
            <a:ext cx="26876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785813"/>
            <a:ext cx="8229600" cy="2857501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ДЕЯТЕЛЬНОСТЬ ПРЕДМЕТНЫХ МЕТОДИЧЕСКИХ ОБЪЕДИНЕНИЙ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pic>
        <p:nvPicPr>
          <p:cNvPr id="15362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3357563"/>
            <a:ext cx="26876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642919"/>
            <a:ext cx="8229600" cy="19288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Творческий отчет педагогического работника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pic>
        <p:nvPicPr>
          <p:cNvPr id="15362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3357563"/>
            <a:ext cx="26876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2714620"/>
            <a:ext cx="621509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Times New Roman" pitchFamily="18" charset="0"/>
                <a:cs typeface="Times New Roman" pitchFamily="18" charset="0"/>
              </a:rPr>
              <a:t>Основные требования к оформлению творческого отчёта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222222"/>
                </a:solidFill>
                <a:latin typeface="+mj-lt"/>
                <a:ea typeface="Times New Roman" pitchFamily="18" charset="0"/>
                <a:cs typeface="Tahoma" pitchFamily="34" charset="0"/>
              </a:rPr>
              <a:t>Творческий отчет –форма представления опыта, отражающая целостную систему работы педагога по решению педагогических, психологических проблем.</a:t>
            </a:r>
            <a:endParaRPr lang="ru-RU" sz="2400" b="1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642919"/>
            <a:ext cx="8229600" cy="19288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Творческий отчет педагогического работника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pic>
        <p:nvPicPr>
          <p:cNvPr id="15362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3357563"/>
            <a:ext cx="26876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2500306"/>
            <a:ext cx="621509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222222"/>
                </a:solidFill>
                <a:latin typeface="+mj-lt"/>
                <a:ea typeface="Times New Roman" pitchFamily="18" charset="0"/>
                <a:cs typeface="Tahoma" pitchFamily="34" charset="0"/>
              </a:rPr>
              <a:t>включает следующие разделы: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222222"/>
                </a:solidFill>
                <a:latin typeface="+mj-lt"/>
                <a:ea typeface="Times New Roman" pitchFamily="18" charset="0"/>
                <a:cs typeface="Tahoma" pitchFamily="34" charset="0"/>
              </a:rPr>
              <a:t>1. Информационная справка (содержащая сведения о том, по каким программам и учебникам работает педагог, с какими классами (группами).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222222"/>
                </a:solidFill>
                <a:latin typeface="+mj-lt"/>
                <a:ea typeface="Times New Roman" pitchFamily="18" charset="0"/>
                <a:cs typeface="Tahoma" pitchFamily="34" charset="0"/>
              </a:rPr>
              <a:t>2. Обоснование значимости методической темы с точки зрения современного образования и актуальности ее разработки для собственной педагогической деятельности.</a:t>
            </a:r>
            <a:endParaRPr lang="ru-RU" sz="2400" b="1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642919"/>
            <a:ext cx="8229600" cy="19288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Творческий отчет педагогического работника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pic>
        <p:nvPicPr>
          <p:cNvPr id="15362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3357563"/>
            <a:ext cx="26876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2500306"/>
            <a:ext cx="62150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222222"/>
                </a:solidFill>
                <a:latin typeface="+mj-lt"/>
                <a:ea typeface="Times New Roman" pitchFamily="18" charset="0"/>
                <a:cs typeface="Tahoma" pitchFamily="34" charset="0"/>
              </a:rPr>
              <a:t>3. Теоретическое освещение темы (проблемы) с позиций современной педагогики, психологии и методики преподавания предмета.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222222"/>
                </a:solidFill>
                <a:latin typeface="+mj-lt"/>
                <a:ea typeface="Times New Roman" pitchFamily="18" charset="0"/>
                <a:cs typeface="Tahoma" pitchFamily="34" charset="0"/>
              </a:rPr>
              <a:t>4. Описание опыта работы по теме.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222222"/>
                </a:solidFill>
                <a:latin typeface="+mj-lt"/>
                <a:ea typeface="Times New Roman" pitchFamily="18" charset="0"/>
                <a:cs typeface="Tahoma" pitchFamily="34" charset="0"/>
              </a:rPr>
              <a:t>5. Блок разработок уроков (занятий), позволяющий составить представление о системе работы в контексте названной методической темы (не менее 5).</a:t>
            </a:r>
            <a:endParaRPr lang="ru-RU" sz="2400" b="1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642919"/>
            <a:ext cx="8229600" cy="192882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Творческий отчет педагогического работника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pic>
        <p:nvPicPr>
          <p:cNvPr id="15362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3357563"/>
            <a:ext cx="26876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642910" y="2500306"/>
            <a:ext cx="62150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222222"/>
                </a:solidFill>
                <a:latin typeface="+mj-lt"/>
                <a:ea typeface="Times New Roman" pitchFamily="18" charset="0"/>
                <a:cs typeface="Tahoma" pitchFamily="34" charset="0"/>
              </a:rPr>
              <a:t>6. Диагностический материал, отражающий результативность работы.</a:t>
            </a:r>
            <a:endParaRPr lang="ru-RU" sz="500" b="1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222222"/>
                </a:solidFill>
                <a:latin typeface="+mj-lt"/>
                <a:ea typeface="Times New Roman" pitchFamily="18" charset="0"/>
                <a:cs typeface="Tahoma" pitchFamily="34" charset="0"/>
              </a:rPr>
              <a:t>7. Основные выводы и перспективы дальнейшей педагогической деятельности.</a:t>
            </a:r>
            <a:endParaRPr lang="ru-RU" sz="500" b="1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222222"/>
                </a:solidFill>
                <a:latin typeface="+mj-lt"/>
                <a:ea typeface="Times New Roman" pitchFamily="18" charset="0"/>
                <a:cs typeface="Tahoma" pitchFamily="34" charset="0"/>
              </a:rPr>
              <a:t>8. Приложения: дидактический материал, творческие работы учащихся, материалы внеурочной деятельности и др.</a:t>
            </a:r>
            <a:endParaRPr lang="ru-RU" sz="3600" b="1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642919"/>
            <a:ext cx="8229600" cy="157163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Предметная неделя в школе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pic>
        <p:nvPicPr>
          <p:cNvPr id="15362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3357563"/>
            <a:ext cx="26876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71472" y="2285992"/>
            <a:ext cx="60722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-Предметная Неделя – это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Парад детской фантазии и творчества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Это возможность для совместной деятельности учащихся разных возрастов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Это пример реализации технологии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« Педагогика сотрудничества :ученик-учитель»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Это пример плодотворного сотрудничества учителей</a:t>
            </a:r>
            <a:endParaRPr lang="ru-RU" sz="2400" b="1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642919"/>
            <a:ext cx="8229600" cy="157163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Предметная неделя в школе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500306"/>
            <a:ext cx="60722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-Организатором	Предметной  Недели является	методическое объединение во главе с руководителем.</a:t>
            </a:r>
          </a:p>
          <a:p>
            <a:pPr lvl="0"/>
            <a:r>
              <a:rPr lang="ru-RU" sz="2400" b="1" dirty="0" smtClean="0"/>
              <a:t>-Участниками Предметной Недели являются все учителя, преподающие предметы Недели, ученики школы, изучающие предмет.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642919"/>
            <a:ext cx="8229600" cy="157163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Предметная неделя в школе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285992"/>
            <a:ext cx="607223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-В рамках Предметной Недели проводятся следующие мероприятия:</a:t>
            </a:r>
          </a:p>
          <a:p>
            <a:r>
              <a:rPr lang="ru-RU" sz="2400" b="1" dirty="0" smtClean="0"/>
              <a:t> -конкурсы на знание основной тематики недели и предмета в целом по трем возрастным категориям: 5-6-е классы, 7-9-е классы и 10-11-е классы;</a:t>
            </a:r>
          </a:p>
          <a:p>
            <a:pPr lvl="0"/>
            <a:r>
              <a:rPr lang="ru-RU" sz="2400" b="1" dirty="0" smtClean="0"/>
              <a:t>нетрадиционные уроки по предмету;</a:t>
            </a:r>
          </a:p>
          <a:p>
            <a:pPr lvl="0"/>
            <a:r>
              <a:rPr lang="ru-RU" sz="2400" b="1" dirty="0" smtClean="0"/>
              <a:t>-выставка, посвященная основной тематике Предметной Недели;</a:t>
            </a:r>
          </a:p>
          <a:p>
            <a:pPr lvl="0"/>
            <a:r>
              <a:rPr lang="ru-RU" sz="2400" b="1" dirty="0" smtClean="0"/>
              <a:t>-внеклассные мероприятия по основной тематике Недели.</a:t>
            </a:r>
          </a:p>
          <a:p>
            <a:r>
              <a:rPr lang="ru-RU" sz="2400" dirty="0" smtClean="0"/>
              <a:t> </a:t>
            </a:r>
          </a:p>
          <a:p>
            <a:r>
              <a:rPr lang="ru-RU" sz="2400" dirty="0" smtClean="0"/>
              <a:t> </a:t>
            </a:r>
            <a:endParaRPr lang="ru-RU" sz="2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642919"/>
            <a:ext cx="8229600" cy="1571635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Предметная неделя в школе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285992"/>
            <a:ext cx="607223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-Проведение Предметной Недели должно сопровождаться разнообразной наглядной информацией</a:t>
            </a:r>
          </a:p>
          <a:p>
            <a:pPr lvl="0"/>
            <a:endParaRPr lang="ru-RU" sz="2400" b="1" dirty="0" smtClean="0"/>
          </a:p>
          <a:p>
            <a:pPr lvl="0"/>
            <a:r>
              <a:rPr lang="ru-RU" sz="2400" b="1" dirty="0" smtClean="0"/>
              <a:t>-По окончании Предметной Недели на заседании методического объединения и методическом совете проводится анализ мероприятий, организованных в ходе Недели.</a:t>
            </a:r>
          </a:p>
          <a:p>
            <a:r>
              <a:rPr lang="ru-RU" sz="2400" b="1" dirty="0" smtClean="0"/>
              <a:t> </a:t>
            </a:r>
          </a:p>
          <a:p>
            <a:r>
              <a:rPr lang="ru-RU" sz="2400" dirty="0" smtClean="0"/>
              <a:t> </a:t>
            </a:r>
            <a:endParaRPr lang="ru-RU" sz="2400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642919"/>
            <a:ext cx="8229600" cy="257176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Тематика педагогических советов на </a:t>
            </a:r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2019-2020 </a:t>
            </a:r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учебный год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pic>
        <p:nvPicPr>
          <p:cNvPr id="15362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3357563"/>
            <a:ext cx="26876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22376" y="642918"/>
            <a:ext cx="7772400" cy="2000264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МЕТОДИЧЕСКАЯ ТЕМА ШКОЛЫ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42910" y="2714620"/>
            <a:ext cx="8215370" cy="3357586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Создание условий для развития творческого потенциала педагогов и учащихся в условиях реализации ФГОС с целью формирования личности, способной к саморазвитию, гражданскому самоопределению на основе культурно-исторических ценностей народа.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2000263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Циклограмма проведения</a:t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 предметных недель на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2019-2020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учебный год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2571744"/>
            <a:ext cx="771530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НОЯБРЬ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предметная неделя общественных дисциплин (история , обществознание , география)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ДЕКАБРЬ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предметная неделя математики и естественных дисциплин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ЯНВАРЬ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предметная неделя английского языка</a:t>
            </a:r>
            <a:endParaRPr lang="ru-RU" sz="2400" b="1" dirty="0" smtClean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2000263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Циклограмма проведения</a:t>
            </a:r>
            <a:b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 предметных недель на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2019-2020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</a:rPr>
              <a:t>учебный год</a:t>
            </a: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571744"/>
            <a:ext cx="771530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a typeface="Calibri" pitchFamily="34" charset="0"/>
                <a:cs typeface="Times New Roman" pitchFamily="18" charset="0"/>
              </a:rPr>
              <a:t>ФЕВРАЛЬ</a:t>
            </a:r>
            <a:endParaRPr lang="ru-RU" sz="2400" b="1" dirty="0" smtClean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ea typeface="Calibri" pitchFamily="34" charset="0"/>
                <a:cs typeface="Times New Roman" pitchFamily="18" charset="0"/>
              </a:rPr>
              <a:t>Месячник родных языков</a:t>
            </a:r>
            <a:endParaRPr lang="ru-RU" sz="2400" b="1" dirty="0" smtClean="0"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+mj-lt"/>
              <a:ea typeface="Calibri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МАРТ</a:t>
            </a: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предметная неделя начальной школы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latin typeface="+mj-lt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АПРЕЛЬ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latin typeface="+mj-lt"/>
                <a:ea typeface="Calibri" pitchFamily="34" charset="0"/>
                <a:cs typeface="Times New Roman" pitchFamily="18" charset="0"/>
              </a:rPr>
              <a:t>Месячник, посвященный Г. Тукаю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642919"/>
            <a:ext cx="8229600" cy="3214709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УРОК КАК ФОРМА ПОВЫШЕНИЯ МАСТЕРСТВА ПЕДАГОГОВ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pic>
        <p:nvPicPr>
          <p:cNvPr id="15362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3357563"/>
            <a:ext cx="26876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22376" y="642918"/>
            <a:ext cx="7772400" cy="2500330"/>
          </a:xfrm>
        </p:spPr>
        <p:txBody>
          <a:bodyPr/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ЗАДАЧИ МЕТОДИЧЕСКОГО СОВЕТА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42910" y="3214686"/>
            <a:ext cx="8215370" cy="2857520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3.Организация работы педагогического коллектива вокруг проблемы </a:t>
            </a:r>
            <a:r>
              <a:rPr lang="ru-RU" sz="2800" b="1" dirty="0" err="1" smtClean="0">
                <a:solidFill>
                  <a:schemeClr val="tx1"/>
                </a:solidFill>
              </a:rPr>
              <a:t>системно-деятельностного</a:t>
            </a:r>
            <a:r>
              <a:rPr lang="ru-RU" sz="2800" b="1" dirty="0" smtClean="0">
                <a:solidFill>
                  <a:schemeClr val="tx1"/>
                </a:solidFill>
              </a:rPr>
              <a:t> обучения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4.Создание условий для обобщения и распространения опыта творчески работающих учителей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722376" y="642918"/>
            <a:ext cx="7772400" cy="18573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ЗАДАЧИ  МЕТОДИЧЕСКОГО СОВЕТА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42910" y="2428868"/>
            <a:ext cx="8215370" cy="3714776"/>
          </a:xfrm>
        </p:spPr>
        <p:txBody>
          <a:bodyPr>
            <a:noAutofit/>
          </a:bodyPr>
          <a:lstStyle/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1.Организация и координация методического обеспечения образовательного процесса, создание условий для роста профессионального мастерства педагогов.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2.Повышение уровня педагогических знаний через изучение и реализацию в профессиональной деятельности современных педагогических технологий.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42910" y="928670"/>
            <a:ext cx="7851866" cy="1643074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СОСТАВ ШКОЛЬНОГО МЕТОДИЧЕСКОГО  СОВЕТА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642910" y="2500306"/>
            <a:ext cx="7772400" cy="3571900"/>
          </a:xfrm>
        </p:spPr>
        <p:txBody>
          <a:bodyPr>
            <a:noAutofit/>
          </a:bodyPr>
          <a:lstStyle/>
          <a:p>
            <a:pPr marL="609600" indent="-609600" algn="l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</a:rPr>
              <a:t>Исмагилова Г.Р.-  руководитель МО учителей 				родного  татарского 					языка</a:t>
            </a: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err="1" smtClean="0">
                <a:solidFill>
                  <a:schemeClr val="tx1"/>
                </a:solidFill>
              </a:rPr>
              <a:t>Гатауллина</a:t>
            </a:r>
            <a:r>
              <a:rPr lang="ru-RU" sz="2400" b="1" dirty="0" smtClean="0">
                <a:solidFill>
                  <a:schemeClr val="tx1"/>
                </a:solidFill>
              </a:rPr>
              <a:t> Э.Ф. - руководитель МО учителей 				развивающего   цикла   					дисциплин</a:t>
            </a:r>
          </a:p>
          <a:p>
            <a:pPr marL="609600" indent="-609600" algn="l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</a:rPr>
              <a:t>Юсупова М.Р.- руководитель МО учителей 			начальных классов</a:t>
            </a:r>
          </a:p>
          <a:p>
            <a:pPr marL="609600" indent="-609600" algn="l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err="1" smtClean="0">
                <a:solidFill>
                  <a:schemeClr val="tx1"/>
                </a:solidFill>
              </a:rPr>
              <a:t>Цапалина</a:t>
            </a:r>
            <a:r>
              <a:rPr lang="ru-RU" sz="2400" b="1" dirty="0" smtClean="0">
                <a:solidFill>
                  <a:schemeClr val="tx1"/>
                </a:solidFill>
              </a:rPr>
              <a:t> Е. В. – руководитель МО учителей математики и естественных дисциплин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609600" indent="-609600" algn="l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42910" y="928670"/>
            <a:ext cx="7851866" cy="1643074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СОСТАВ ШКОЛЬНОГО МЕТОДИЧЕСКОГО  СОВЕТА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642910" y="2500306"/>
            <a:ext cx="7772400" cy="3786214"/>
          </a:xfrm>
        </p:spPr>
        <p:txBody>
          <a:bodyPr>
            <a:noAutofit/>
          </a:bodyPr>
          <a:lstStyle/>
          <a:p>
            <a:pPr marL="609600" indent="-609600" algn="l">
              <a:lnSpc>
                <a:spcPct val="80000"/>
              </a:lnSpc>
            </a:pPr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err="1" smtClean="0">
                <a:solidFill>
                  <a:schemeClr val="tx1"/>
                </a:solidFill>
                <a:latin typeface="+mj-lt"/>
              </a:rPr>
              <a:t>Амелин</a:t>
            </a:r>
            <a:r>
              <a:rPr lang="ru-RU" sz="2400" b="1" dirty="0" smtClean="0">
                <a:solidFill>
                  <a:schemeClr val="tx1"/>
                </a:solidFill>
                <a:latin typeface="+mj-lt"/>
              </a:rPr>
              <a:t> А.Г.- 	директор школы</a:t>
            </a:r>
          </a:p>
          <a:p>
            <a:pPr marL="609600" indent="-609600" algn="l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err="1" smtClean="0">
                <a:solidFill>
                  <a:schemeClr val="tx1"/>
                </a:solidFill>
                <a:latin typeface="+mj-lt"/>
              </a:rPr>
              <a:t>Закирова</a:t>
            </a:r>
            <a:r>
              <a:rPr lang="ru-RU" sz="2400" b="1" dirty="0" smtClean="0">
                <a:solidFill>
                  <a:schemeClr val="tx1"/>
                </a:solidFill>
                <a:latin typeface="+mj-lt"/>
              </a:rPr>
              <a:t> А.М.- 	заместитель директора по УР</a:t>
            </a:r>
          </a:p>
          <a:p>
            <a:pPr marL="609600" indent="-609600" algn="l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err="1" smtClean="0">
                <a:solidFill>
                  <a:schemeClr val="tx1"/>
                </a:solidFill>
                <a:latin typeface="+mj-lt"/>
              </a:rPr>
              <a:t>Исхакова</a:t>
            </a:r>
            <a:r>
              <a:rPr lang="ru-RU" sz="2400" b="1" dirty="0" smtClean="0">
                <a:solidFill>
                  <a:schemeClr val="tx1"/>
                </a:solidFill>
                <a:latin typeface="+mj-lt"/>
              </a:rPr>
              <a:t> А.Э.-	 заместитель директора по УР</a:t>
            </a:r>
          </a:p>
          <a:p>
            <a:pPr marL="609600" indent="-609600" algn="l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+mj-lt"/>
              </a:rPr>
              <a:t>Абдуллина Л.Р. – 	заместитель директора по УР в           			начальной         школе</a:t>
            </a:r>
          </a:p>
          <a:p>
            <a:pPr marL="609600" indent="-609600" algn="l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err="1" smtClean="0">
                <a:solidFill>
                  <a:schemeClr val="tx1"/>
                </a:solidFill>
                <a:latin typeface="+mj-lt"/>
              </a:rPr>
              <a:t>Парфинович</a:t>
            </a:r>
            <a:r>
              <a:rPr lang="ru-RU" sz="2400" b="1" dirty="0" smtClean="0">
                <a:solidFill>
                  <a:schemeClr val="tx1"/>
                </a:solidFill>
                <a:latin typeface="+mj-lt"/>
              </a:rPr>
              <a:t> Е.А. – заместитель директора по ВР</a:t>
            </a:r>
          </a:p>
          <a:p>
            <a:pPr marL="609600" indent="-609600" algn="l">
              <a:lnSpc>
                <a:spcPct val="80000"/>
              </a:lnSpc>
            </a:pPr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endParaRPr lang="ru-RU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851866" cy="1643074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СОСТАВ ШКОЛЬНОГО МЕТОДИЧЕСКОГО  СОВЕТА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одзаголовок 9"/>
          <p:cNvSpPr>
            <a:spLocks noGrp="1"/>
          </p:cNvSpPr>
          <p:nvPr>
            <p:ph type="subTitle" idx="1"/>
          </p:nvPr>
        </p:nvSpPr>
        <p:spPr>
          <a:xfrm>
            <a:off x="571472" y="2571744"/>
            <a:ext cx="7772400" cy="3786214"/>
          </a:xfrm>
        </p:spPr>
        <p:txBody>
          <a:bodyPr>
            <a:noAutofit/>
          </a:bodyPr>
          <a:lstStyle/>
          <a:p>
            <a:pPr marL="609600" indent="-609600" algn="l">
              <a:lnSpc>
                <a:spcPct val="80000"/>
              </a:lnSpc>
            </a:pPr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err="1" smtClean="0">
                <a:solidFill>
                  <a:schemeClr val="tx1"/>
                </a:solidFill>
                <a:latin typeface="+mj-lt"/>
              </a:rPr>
              <a:t>Клобукова</a:t>
            </a:r>
            <a:r>
              <a:rPr lang="ru-RU" sz="2400" b="1" dirty="0" smtClean="0">
                <a:solidFill>
                  <a:schemeClr val="tx1"/>
                </a:solidFill>
                <a:latin typeface="+mj-lt"/>
              </a:rPr>
              <a:t> Л.Р.-  руководитель методического совета</a:t>
            </a:r>
          </a:p>
          <a:p>
            <a:pPr marL="609600" indent="-609600" algn="l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err="1" smtClean="0">
                <a:solidFill>
                  <a:schemeClr val="tx1"/>
                </a:solidFill>
              </a:rPr>
              <a:t>Луцай</a:t>
            </a:r>
            <a:r>
              <a:rPr lang="ru-RU" sz="2400" b="1" dirty="0" smtClean="0">
                <a:solidFill>
                  <a:schemeClr val="tx1"/>
                </a:solidFill>
              </a:rPr>
              <a:t> Д.В. –	 руководитель  МО учителей 				 английского языка</a:t>
            </a:r>
          </a:p>
          <a:p>
            <a:pPr marL="609600" indent="-609600" algn="l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smtClean="0">
                <a:solidFill>
                  <a:schemeClr val="tx1"/>
                </a:solidFill>
                <a:latin typeface="+mj-lt"/>
              </a:rPr>
              <a:t>Кузьмина О.А. –  руководитель МО учителей 			      общественных   дисциплин</a:t>
            </a:r>
          </a:p>
          <a:p>
            <a:pPr marL="609600" indent="-609600" algn="l">
              <a:lnSpc>
                <a:spcPct val="80000"/>
              </a:lnSpc>
            </a:pPr>
            <a:endParaRPr lang="ru-RU" sz="2400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r>
              <a:rPr lang="ru-RU" sz="2400" b="1" dirty="0" err="1" smtClean="0">
                <a:solidFill>
                  <a:schemeClr val="tx1"/>
                </a:solidFill>
                <a:latin typeface="+mj-lt"/>
              </a:rPr>
              <a:t>Садртдинова</a:t>
            </a:r>
            <a:r>
              <a:rPr lang="ru-RU" sz="2400" b="1" dirty="0" smtClean="0">
                <a:solidFill>
                  <a:schemeClr val="tx1"/>
                </a:solidFill>
                <a:latin typeface="+mj-lt"/>
              </a:rPr>
              <a:t> А.Ш. –руководитель МО учителей 				русского языка и литературы</a:t>
            </a:r>
          </a:p>
          <a:p>
            <a:pPr marL="609600" indent="-609600" algn="l">
              <a:lnSpc>
                <a:spcPct val="80000"/>
              </a:lnSpc>
            </a:pPr>
            <a:endParaRPr lang="ru-RU" b="1" dirty="0" smtClean="0">
              <a:solidFill>
                <a:schemeClr val="tx1"/>
              </a:solidFill>
              <a:latin typeface="+mj-lt"/>
            </a:endParaRPr>
          </a:p>
          <a:p>
            <a:pPr marL="609600" indent="-609600" algn="l">
              <a:lnSpc>
                <a:spcPct val="80000"/>
              </a:lnSpc>
            </a:pPr>
            <a:endParaRPr lang="ru-RU" sz="18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63" y="642919"/>
            <a:ext cx="8229600" cy="2928957"/>
          </a:xfrm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eaLnBrk="1" hangingPunct="1"/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/>
            </a:r>
            <a:b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</a:br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/>
            </a:r>
            <a:b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</a:br>
            <a:r>
              <a:rPr lang="ru-RU" sz="5400" dirty="0" smtClean="0">
                <a:solidFill>
                  <a:srgbClr val="771F28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Segoe UI"/>
                <a:cs typeface="Segoe UI"/>
              </a:rPr>
              <a:t>УРОК КАК ФОРМА ПОВЫШЕНИЯ МАСТЕРСТВА ПЕДАГОГОВ</a:t>
            </a:r>
            <a:endParaRPr lang="ru-RU" sz="4400" dirty="0" smtClean="0">
              <a:solidFill>
                <a:srgbClr val="771F28"/>
              </a:solidFill>
              <a:effectLst>
                <a:outerShdw blurRad="38100" dist="38100" dir="2700000" algn="tl">
                  <a:srgbClr val="000000"/>
                </a:outerShdw>
              </a:effectLst>
              <a:ea typeface="Segoe UI"/>
              <a:cs typeface="Segoe UI"/>
            </a:endParaRPr>
          </a:p>
        </p:txBody>
      </p:sp>
      <p:pic>
        <p:nvPicPr>
          <p:cNvPr id="15362" name="Picture 2" descr="C:\Program Files\Microsoft Office\MEDIA\CAGCAT10\j0301252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75" y="3357563"/>
            <a:ext cx="2687638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Words>465</Words>
  <Application>Microsoft Office PowerPoint</Application>
  <PresentationFormat>Экран (4:3)</PresentationFormat>
  <Paragraphs>116</Paragraphs>
  <Slides>21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30" baseType="lpstr">
      <vt:lpstr>Arial</vt:lpstr>
      <vt:lpstr>Calibri</vt:lpstr>
      <vt:lpstr>Constantia</vt:lpstr>
      <vt:lpstr>Segoe UI</vt:lpstr>
      <vt:lpstr>Tahoma</vt:lpstr>
      <vt:lpstr>Times New Roman</vt:lpstr>
      <vt:lpstr>Verdana</vt:lpstr>
      <vt:lpstr>Wingdings 2</vt:lpstr>
      <vt:lpstr>Аспект</vt:lpstr>
      <vt:lpstr>МЕТОДИЧЕСКИЕ УЗЕЛКИ НА ПАМЯТЬ</vt:lpstr>
      <vt:lpstr>МЕТОДИЧЕСКАЯ ТЕМА ШКОЛЫ</vt:lpstr>
      <vt:lpstr>УРОК КАК ФОРМА ПОВЫШЕНИЯ МАСТЕРСТВА ПЕДАГОГОВ</vt:lpstr>
      <vt:lpstr>ЗАДАЧИ МЕТОДИЧЕСКОГО СОВЕТА</vt:lpstr>
      <vt:lpstr>ЗАДАЧИ  МЕТОДИЧЕСКОГО СОВЕТА</vt:lpstr>
      <vt:lpstr>СОСТАВ ШКОЛЬНОГО МЕТОДИЧЕСКОГО  СОВЕТА</vt:lpstr>
      <vt:lpstr>СОСТАВ ШКОЛЬНОГО МЕТОДИЧЕСКОГО  СОВЕТА</vt:lpstr>
      <vt:lpstr>СОСТАВ ШКОЛЬНОГО МЕТОДИЧЕСКОГО  СОВЕТА</vt:lpstr>
      <vt:lpstr>  УРОК КАК ФОРМА ПОВЫШЕНИЯ МАСТЕРСТВА ПЕДАГОГОВ</vt:lpstr>
      <vt:lpstr>ДЕЯТЕЛЬНОСТЬ ПРЕДМЕТНЫХ МЕТОДИЧЕСКИХ ОБЪЕДИНЕНИЙ</vt:lpstr>
      <vt:lpstr>Творческий отчет педагогического работника</vt:lpstr>
      <vt:lpstr>Творческий отчет педагогического работника</vt:lpstr>
      <vt:lpstr>Творческий отчет педагогического работника</vt:lpstr>
      <vt:lpstr>Творческий отчет педагогического работника</vt:lpstr>
      <vt:lpstr>Предметная неделя в школе</vt:lpstr>
      <vt:lpstr>Предметная неделя в школе</vt:lpstr>
      <vt:lpstr>Предметная неделя в школе</vt:lpstr>
      <vt:lpstr>Предметная неделя в школе</vt:lpstr>
      <vt:lpstr>Тематика педагогических советов на 2019-2020 учебный год</vt:lpstr>
      <vt:lpstr>Циклограмма проведения  предметных недель на 2019-2020 учебный год</vt:lpstr>
      <vt:lpstr>Циклограмма проведения  предметных недель на 2019-2020 учебный год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МЕТОДИЧЕСКИЕ УЗЕЛКИ НА ПАМЯТЬ</dc:title>
  <dc:creator>school</dc:creator>
  <cp:lastModifiedBy>школа</cp:lastModifiedBy>
  <cp:revision>28</cp:revision>
  <dcterms:created xsi:type="dcterms:W3CDTF">2018-08-22T03:47:14Z</dcterms:created>
  <dcterms:modified xsi:type="dcterms:W3CDTF">2020-06-15T08:45:59Z</dcterms:modified>
</cp:coreProperties>
</file>